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CDBFC6D-EEEA-4E7A-9073-37E87C6E24BB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0F98FD4-FB1C-481C-B426-C0957AD98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en-US" sz="6000" b="1" dirty="0" smtClean="0">
                <a:latin typeface="Baskerville Old Face" pitchFamily="18" charset="0"/>
                <a:cs typeface="Andalus" pitchFamily="18" charset="-78"/>
              </a:rPr>
              <a:t>			ENGLISH III</a:t>
            </a:r>
            <a:endParaRPr lang="en-US" sz="6000" b="1" dirty="0">
              <a:latin typeface="Baskerville Old Face" pitchFamily="18" charset="0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895600"/>
            <a:ext cx="8229600" cy="17526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Baskerville Old Face" pitchFamily="18" charset="0"/>
              </a:rPr>
              <a:t>(WORLD LITERATURE)</a:t>
            </a:r>
            <a:endParaRPr lang="en-US" sz="4400" dirty="0">
              <a:solidFill>
                <a:schemeClr val="tx1"/>
              </a:solidFill>
              <a:latin typeface="Baskerville Old Face" pitchFamily="18" charset="0"/>
            </a:endParaRPr>
          </a:p>
        </p:txBody>
      </p:sp>
      <p:pic>
        <p:nvPicPr>
          <p:cNvPr id="4" name="Picture 3" descr="animated-boo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99" y="3810000"/>
            <a:ext cx="3023235" cy="2409825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8" presetClass="entr" presetSubtype="0" accel="5000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2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3300"/>
                </a:solidFill>
              </a:rPr>
              <a:t>REFERENCES</a:t>
            </a:r>
            <a:endParaRPr lang="en-US" dirty="0">
              <a:solidFill>
                <a:srgbClr val="FF33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High Tower Text" pitchFamily="18" charset="0"/>
              </a:rPr>
              <a:t>Literatures of the Philippines </a:t>
            </a:r>
          </a:p>
          <a:p>
            <a:pPr>
              <a:buNone/>
            </a:pPr>
            <a:r>
              <a:rPr lang="en-US" sz="3600" dirty="0" smtClean="0">
                <a:latin typeface="High Tower Text" pitchFamily="18" charset="0"/>
              </a:rPr>
              <a:t>(Pamela del Rosario, et. Al)</a:t>
            </a:r>
          </a:p>
          <a:p>
            <a:pPr>
              <a:buNone/>
            </a:pPr>
            <a:endParaRPr lang="en-US" sz="3600" dirty="0" smtClean="0">
              <a:latin typeface="High Tower Text" pitchFamily="18" charset="0"/>
            </a:endParaRPr>
          </a:p>
          <a:p>
            <a:r>
              <a:rPr lang="en-US" sz="3600" dirty="0" smtClean="0">
                <a:latin typeface="High Tower Text" pitchFamily="18" charset="0"/>
              </a:rPr>
              <a:t>World Mythology (Donna Rosenberg)</a:t>
            </a:r>
          </a:p>
          <a:p>
            <a:endParaRPr lang="en-US" sz="3600" dirty="0" smtClean="0">
              <a:latin typeface="High Tower Text" pitchFamily="18" charset="0"/>
            </a:endParaRPr>
          </a:p>
          <a:p>
            <a:r>
              <a:rPr lang="en-US" sz="3600" dirty="0" smtClean="0">
                <a:latin typeface="High Tower Text" pitchFamily="18" charset="0"/>
              </a:rPr>
              <a:t>Literatures of the World (Fiona </a:t>
            </a:r>
            <a:r>
              <a:rPr lang="en-US" sz="3600" dirty="0" err="1" smtClean="0">
                <a:latin typeface="High Tower Text" pitchFamily="18" charset="0"/>
              </a:rPr>
              <a:t>Degamo</a:t>
            </a:r>
            <a:r>
              <a:rPr lang="en-US" sz="3600" dirty="0" smtClean="0">
                <a:latin typeface="High Tower Text" pitchFamily="18" charset="0"/>
              </a:rPr>
              <a:t>)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3300"/>
                </a:solidFill>
                <a:latin typeface="Century Schoolbook" pitchFamily="18" charset="0"/>
              </a:rPr>
              <a:t>OBJECTIVES</a:t>
            </a:r>
            <a:endParaRPr lang="en-US" dirty="0">
              <a:solidFill>
                <a:srgbClr val="FF3300"/>
              </a:solidFill>
              <a:latin typeface="Century Schoolboo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High Tower Text" pitchFamily="18" charset="0"/>
              </a:rPr>
              <a:t>To enhance reading skills</a:t>
            </a:r>
          </a:p>
          <a:p>
            <a:endParaRPr lang="en-US" sz="4000" dirty="0" smtClean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To practice </a:t>
            </a:r>
            <a:r>
              <a:rPr lang="en-US" sz="4000" dirty="0" err="1" smtClean="0">
                <a:latin typeface="High Tower Text" pitchFamily="18" charset="0"/>
              </a:rPr>
              <a:t>crtitical</a:t>
            </a:r>
            <a:r>
              <a:rPr lang="en-US" sz="4000" dirty="0" smtClean="0">
                <a:latin typeface="High Tower Text" pitchFamily="18" charset="0"/>
              </a:rPr>
              <a:t> thinking</a:t>
            </a:r>
          </a:p>
          <a:p>
            <a:endParaRPr lang="en-US" sz="4000" dirty="0" smtClean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To learn different cultures from other countries</a:t>
            </a:r>
          </a:p>
          <a:p>
            <a:pPr>
              <a:buNone/>
            </a:pPr>
            <a:endParaRPr lang="en-US" sz="4000" dirty="0">
              <a:latin typeface="High Tower Text" pitchFamily="18" charset="0"/>
            </a:endParaRPr>
          </a:p>
        </p:txBody>
      </p:sp>
      <p:pic>
        <p:nvPicPr>
          <p:cNvPr id="4" name="Picture 3" descr="Animated Reade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609600"/>
            <a:ext cx="1304925" cy="1238250"/>
          </a:xfrm>
          <a:prstGeom prst="rect">
            <a:avLst/>
          </a:prstGeom>
        </p:spPr>
      </p:pic>
      <p:pic>
        <p:nvPicPr>
          <p:cNvPr id="5" name="Picture 4" descr="think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1981200"/>
            <a:ext cx="1295400" cy="1295400"/>
          </a:xfrm>
          <a:prstGeom prst="rect">
            <a:avLst/>
          </a:prstGeom>
        </p:spPr>
      </p:pic>
      <p:pic>
        <p:nvPicPr>
          <p:cNvPr id="6" name="Picture 5" descr="animated_ki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3810000"/>
            <a:ext cx="2209800" cy="2566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3300"/>
                </a:solidFill>
                <a:latin typeface="Century Schoolbook" pitchFamily="18" charset="0"/>
              </a:rPr>
              <a:t>1</a:t>
            </a:r>
            <a:r>
              <a:rPr lang="en-US" baseline="30000" dirty="0" smtClean="0">
                <a:solidFill>
                  <a:srgbClr val="FF3300"/>
                </a:solidFill>
                <a:latin typeface="Century Schoolbook" pitchFamily="18" charset="0"/>
              </a:rPr>
              <a:t>st</a:t>
            </a:r>
            <a:r>
              <a:rPr lang="en-US" dirty="0" smtClean="0">
                <a:solidFill>
                  <a:srgbClr val="FF3300"/>
                </a:solidFill>
                <a:latin typeface="Century Schoolbook" pitchFamily="18" charset="0"/>
              </a:rPr>
              <a:t> Grading</a:t>
            </a:r>
            <a:endParaRPr lang="en-US" dirty="0">
              <a:solidFill>
                <a:srgbClr val="FF3300"/>
              </a:solidFill>
              <a:latin typeface="Century Schoolboo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800"/>
            <a:ext cx="8153400" cy="1371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8800" b="1" dirty="0" smtClean="0">
                <a:latin typeface="High Tower Text" pitchFamily="18" charset="0"/>
              </a:rPr>
              <a:t>FICTION</a:t>
            </a:r>
            <a:endParaRPr lang="en-US" sz="8800" b="1" dirty="0">
              <a:latin typeface="High Tower Text" pitchFamily="18" charset="0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229600" cy="57451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High Tower Text" pitchFamily="18" charset="0"/>
              </a:rPr>
              <a:t>Literary Theories</a:t>
            </a:r>
          </a:p>
          <a:p>
            <a:endParaRPr lang="en-US" sz="4000" dirty="0" smtClean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Elements of Fiction</a:t>
            </a:r>
          </a:p>
          <a:p>
            <a:endParaRPr lang="en-US" sz="4000" dirty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Philippine Fictions</a:t>
            </a:r>
          </a:p>
          <a:p>
            <a:endParaRPr lang="en-US" sz="4000" dirty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Analysis (Essay)</a:t>
            </a:r>
            <a:endParaRPr lang="en-US" sz="4000" dirty="0">
              <a:latin typeface="High Tower Text" pitchFamily="18" charset="0"/>
            </a:endParaRPr>
          </a:p>
        </p:txBody>
      </p:sp>
      <p:pic>
        <p:nvPicPr>
          <p:cNvPr id="4" name="Picture 3" descr="6a00d83453a09469e201543604236a970c-320wi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352800"/>
            <a:ext cx="2371725" cy="2381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3300"/>
                </a:solidFill>
                <a:latin typeface="Century Schoolbook" pitchFamily="18" charset="0"/>
              </a:rPr>
              <a:t>2</a:t>
            </a:r>
            <a:r>
              <a:rPr lang="en-US" baseline="30000" dirty="0" smtClean="0">
                <a:solidFill>
                  <a:srgbClr val="FF3300"/>
                </a:solidFill>
                <a:latin typeface="Century Schoolbook" pitchFamily="18" charset="0"/>
              </a:rPr>
              <a:t>nd</a:t>
            </a:r>
            <a:r>
              <a:rPr lang="en-US" dirty="0" smtClean="0">
                <a:solidFill>
                  <a:srgbClr val="FF3300"/>
                </a:solidFill>
                <a:latin typeface="Century Schoolbook" pitchFamily="18" charset="0"/>
              </a:rPr>
              <a:t> Grading</a:t>
            </a:r>
            <a:endParaRPr lang="en-US" dirty="0">
              <a:solidFill>
                <a:srgbClr val="FF3300"/>
              </a:solidFill>
              <a:latin typeface="Century Schoolboo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153400" cy="1600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800" b="1" dirty="0" smtClean="0">
                <a:latin typeface="High Tower Text" pitchFamily="18" charset="0"/>
              </a:rPr>
              <a:t>POETRY</a:t>
            </a:r>
            <a:endParaRPr lang="en-US" sz="8800" b="1" dirty="0">
              <a:latin typeface="High Tower Text" pitchFamily="18" charset="0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51054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High Tower Text" pitchFamily="18" charset="0"/>
              </a:rPr>
              <a:t>Elements of Poetry</a:t>
            </a:r>
          </a:p>
          <a:p>
            <a:endParaRPr lang="en-US" sz="4000" dirty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Asian Poems</a:t>
            </a:r>
          </a:p>
          <a:p>
            <a:endParaRPr lang="en-US" sz="4000" dirty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Analysis (Essay, Reporting)</a:t>
            </a:r>
          </a:p>
          <a:p>
            <a:endParaRPr lang="en-US" sz="4000" dirty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Create your own poem</a:t>
            </a:r>
            <a:endParaRPr lang="en-US" sz="4000" dirty="0">
              <a:latin typeface="High Tower Text" pitchFamily="18" charset="0"/>
            </a:endParaRPr>
          </a:p>
        </p:txBody>
      </p:sp>
      <p:pic>
        <p:nvPicPr>
          <p:cNvPr id="4" name="Picture 3" descr="animated_book_writing_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4940" y="685800"/>
            <a:ext cx="2115160" cy="1981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rgbClr val="FF3300"/>
                </a:solidFill>
                <a:latin typeface="Century Schoolbook" pitchFamily="18" charset="0"/>
              </a:rPr>
              <a:t>3</a:t>
            </a:r>
            <a:r>
              <a:rPr lang="en-US" baseline="30000" dirty="0" smtClean="0">
                <a:solidFill>
                  <a:srgbClr val="FF3300"/>
                </a:solidFill>
                <a:latin typeface="Century Schoolbook" pitchFamily="18" charset="0"/>
              </a:rPr>
              <a:t>rd</a:t>
            </a:r>
            <a:r>
              <a:rPr lang="en-US" dirty="0" smtClean="0">
                <a:solidFill>
                  <a:srgbClr val="FF3300"/>
                </a:solidFill>
                <a:latin typeface="Century Schoolbook" pitchFamily="18" charset="0"/>
              </a:rPr>
              <a:t> and 4</a:t>
            </a:r>
            <a:r>
              <a:rPr lang="en-US" baseline="30000" dirty="0" smtClean="0">
                <a:solidFill>
                  <a:srgbClr val="FF3300"/>
                </a:solidFill>
                <a:latin typeface="Century Schoolbook" pitchFamily="18" charset="0"/>
              </a:rPr>
              <a:t>th</a:t>
            </a:r>
            <a:r>
              <a:rPr lang="en-US" dirty="0" smtClean="0">
                <a:solidFill>
                  <a:srgbClr val="FF3300"/>
                </a:solidFill>
                <a:latin typeface="Century Schoolbook" pitchFamily="18" charset="0"/>
              </a:rPr>
              <a:t> Grading</a:t>
            </a:r>
            <a:endParaRPr lang="en-US" dirty="0">
              <a:solidFill>
                <a:srgbClr val="FF3300"/>
              </a:solidFill>
              <a:latin typeface="Century Schoolboo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05000"/>
            <a:ext cx="8153400" cy="1600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800" b="1" dirty="0" smtClean="0">
                <a:latin typeface="High Tower Text" pitchFamily="18" charset="0"/>
              </a:rPr>
              <a:t>DRAMA</a:t>
            </a:r>
            <a:endParaRPr lang="en-US" sz="8800" b="1" dirty="0">
              <a:latin typeface="High Tower Text" pitchFamily="18" charset="0"/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High Tower Text" pitchFamily="18" charset="0"/>
              </a:rPr>
              <a:t>Elements of Drama</a:t>
            </a:r>
          </a:p>
          <a:p>
            <a:endParaRPr lang="en-US" sz="4000" dirty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European Literature</a:t>
            </a:r>
          </a:p>
          <a:p>
            <a:endParaRPr lang="en-US" sz="4000" dirty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Asian Literature</a:t>
            </a:r>
          </a:p>
          <a:p>
            <a:endParaRPr lang="en-US" sz="4000" dirty="0" smtClean="0">
              <a:latin typeface="High Tower Text" pitchFamily="18" charset="0"/>
            </a:endParaRPr>
          </a:p>
          <a:p>
            <a:endParaRPr lang="en-US" sz="4000" dirty="0" smtClean="0">
              <a:latin typeface="High Tower Text" pitchFamily="18" charset="0"/>
            </a:endParaRPr>
          </a:p>
          <a:p>
            <a:endParaRPr lang="en-US" sz="4000" dirty="0">
              <a:latin typeface="High Tower Text" pitchFamily="18" charset="0"/>
            </a:endParaRPr>
          </a:p>
          <a:p>
            <a:endParaRPr lang="en-US" sz="4000" dirty="0">
              <a:latin typeface="High Tower Text" pitchFamily="18" charset="0"/>
            </a:endParaRPr>
          </a:p>
        </p:txBody>
      </p:sp>
      <p:pic>
        <p:nvPicPr>
          <p:cNvPr id="4" name="Picture 3" descr="drama_mask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3581400"/>
            <a:ext cx="2623839" cy="2276475"/>
          </a:xfrm>
          <a:prstGeom prst="rect">
            <a:avLst/>
          </a:prstGeo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183880" cy="4187952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High Tower Text" pitchFamily="18" charset="0"/>
              </a:rPr>
              <a:t>Reporting</a:t>
            </a:r>
          </a:p>
          <a:p>
            <a:endParaRPr lang="en-US" sz="4000" dirty="0" smtClean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Film Viewing</a:t>
            </a:r>
          </a:p>
          <a:p>
            <a:endParaRPr lang="en-US" sz="4000" dirty="0" smtClean="0">
              <a:latin typeface="High Tower Text" pitchFamily="18" charset="0"/>
            </a:endParaRPr>
          </a:p>
          <a:p>
            <a:r>
              <a:rPr lang="en-US" sz="4000" dirty="0" smtClean="0">
                <a:latin typeface="High Tower Text" pitchFamily="18" charset="0"/>
              </a:rPr>
              <a:t>Role Playing</a:t>
            </a:r>
            <a:endParaRPr lang="en-US" sz="4000" dirty="0">
              <a:latin typeface="High Tower Text" pitchFamily="18" charset="0"/>
            </a:endParaRPr>
          </a:p>
        </p:txBody>
      </p:sp>
      <p:pic>
        <p:nvPicPr>
          <p:cNvPr id="4" name="Picture 3" descr="movie+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3469481"/>
            <a:ext cx="2667000" cy="2194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148</TotalTime>
  <Words>97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Aspect</vt:lpstr>
      <vt:lpstr>   ENGLISH III</vt:lpstr>
      <vt:lpstr>OBJECTIVES</vt:lpstr>
      <vt:lpstr>1st Grading</vt:lpstr>
      <vt:lpstr>Slide 4</vt:lpstr>
      <vt:lpstr>2nd Grading</vt:lpstr>
      <vt:lpstr>Slide 6</vt:lpstr>
      <vt:lpstr>3rd and 4th Grading</vt:lpstr>
      <vt:lpstr>Slide 8</vt:lpstr>
      <vt:lpstr>Slide 9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</dc:creator>
  <cp:lastModifiedBy>Asus</cp:lastModifiedBy>
  <cp:revision>38</cp:revision>
  <dcterms:created xsi:type="dcterms:W3CDTF">2012-09-30T20:17:37Z</dcterms:created>
  <dcterms:modified xsi:type="dcterms:W3CDTF">2012-09-30T22:48:07Z</dcterms:modified>
</cp:coreProperties>
</file>